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7" r:id="rId1"/>
  </p:sldMasterIdLst>
  <p:notesMasterIdLst>
    <p:notesMasterId r:id="rId21"/>
  </p:notesMasterIdLst>
  <p:sldIdLst>
    <p:sldId id="256" r:id="rId2"/>
    <p:sldId id="276" r:id="rId3"/>
    <p:sldId id="285" r:id="rId4"/>
    <p:sldId id="277" r:id="rId5"/>
    <p:sldId id="278" r:id="rId6"/>
    <p:sldId id="279" r:id="rId7"/>
    <p:sldId id="286" r:id="rId8"/>
    <p:sldId id="280" r:id="rId9"/>
    <p:sldId id="282" r:id="rId10"/>
    <p:sldId id="283" r:id="rId11"/>
    <p:sldId id="281" r:id="rId12"/>
    <p:sldId id="257" r:id="rId13"/>
    <p:sldId id="273" r:id="rId14"/>
    <p:sldId id="272" r:id="rId15"/>
    <p:sldId id="271" r:id="rId16"/>
    <p:sldId id="275" r:id="rId17"/>
    <p:sldId id="287" r:id="rId18"/>
    <p:sldId id="284" r:id="rId19"/>
    <p:sldId id="258" r:id="rId2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808000"/>
    </p:penClr>
  </p:showPr>
  <p:clrMru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8A83C94-6DEE-4308-9FAE-2A6437BAE14C}" type="datetimeFigureOut">
              <a:rPr lang="es-ES"/>
              <a:pPr>
                <a:defRPr/>
              </a:pPr>
              <a:t>02/05/2010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ca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C8E589D-7B03-46E2-82F3-9FAEC4DBF609}" type="slidenum">
              <a:rPr lang="ca-ES"/>
              <a:pPr>
                <a:defRPr/>
              </a:pPr>
              <a:t>‹#›</a:t>
            </a:fld>
            <a:endParaRPr 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1 Marcador de imagen de diapositiva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a-ES" smtClean="0"/>
          </a:p>
        </p:txBody>
      </p:sp>
      <p:sp>
        <p:nvSpPr>
          <p:cNvPr id="20483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44A683C-56AC-41B8-B05C-2870CB7052E6}" type="slidenum">
              <a:rPr lang="ca-ES" smtClean="0"/>
              <a:pPr/>
              <a:t>6</a:t>
            </a:fld>
            <a:endParaRPr lang="ca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9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11 Rectángulo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13 Rectángulo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18 Rectángulo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10 Conector recto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17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19 Conector recto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15 Conector recto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14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21 Conector recto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26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20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22 Elipse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23 Elipse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" name="25 Elipse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24 Elipse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22" name="27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AAB4D6-F70F-44DD-9D18-494D96D3F572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23" name="16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4" name="28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F75D6-12C0-4E22-BC9C-074894E2459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1DBD6EF-8EC3-4145-9C66-CF2334D0743A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5" name="8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B978C83A-F954-434B-86C5-DE039302C28C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6" name="9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8 Rectángulo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9 Rectángulo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10 Rectángulo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11 Rectángulo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12 Conector recto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13 Conector recto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14 Conector recto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15 Conector recto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16 Conector recto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17 Rectángulo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18 Elipse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19 Elipse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20 Elipse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7" name="21 Elipse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8" name="22 Elipse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9" name="25 Conector recto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3 Marcador de fecha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F73152-9BB9-4E5F-81EC-5BD1A00EA4E0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21" name="4 Marcador de pie de página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2" name="5 Marcador de número de diapositiva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5BDB7F-3BA2-46B5-A88E-70FED1298C6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77A965-E7BC-4D76-8FB9-EC7996397897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6C718C-0E26-439A-A611-974184EFB2A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2" name="11 Marcador de texto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4" name="13 Marcador de texto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36FE0B-F773-41EB-B790-6C0B464C4E86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8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0F6D4-3D75-49E2-A459-429805FEC77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8C2854F-0BBE-4A03-ACBE-C825E2050C22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4" name="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241943B7-7032-4FF0-B2B2-AC4F4B606673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5" name="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9D2E35-BABF-455C-BCC7-91E32EA52CF8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39A4E3-8A2C-47AE-8A83-29D661AAC8FA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9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7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7" name="8 Conector recto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8" name="10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11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12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13 Elipse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8" name="17 Marcador de contenido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2" name="20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20BE8B6-2814-43F0-A7BD-BCA5659AD041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13" name="21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2AE94CA-EF10-49CD-B76B-58A59C36F479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14" name="22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8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12 Elipse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9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10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11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18 Conector recto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11" name="19 Conector recto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16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C89A6D6F-EB9F-400F-85C2-CC5AAC9243AD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13" name="17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A0E7484C-F953-4121-9137-FF0DD5D1148D}" type="slidenum">
              <a:rPr lang="es-ES"/>
              <a:pPr>
                <a:defRPr/>
              </a:pPr>
              <a:t>‹#›</a:t>
            </a:fld>
            <a:endParaRPr lang="es-ES"/>
          </a:p>
        </p:txBody>
      </p:sp>
      <p:sp>
        <p:nvSpPr>
          <p:cNvPr id="14" name="20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CAEC6-A2F3-44C7-A0E1-17729346E9E2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1D03AE-224E-486D-8931-FA42DE0268A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855A8-9DF9-43FD-8AC7-F0C445718424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8D5FB-B6D0-4F90-8152-0C25C8AFDD74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Conector recto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28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3E415AF-969C-4003-944E-DB3F460C6097}" type="datetimeFigureOut">
              <a:rPr lang="es-ES"/>
              <a:pPr>
                <a:defRPr/>
              </a:pPr>
              <a:t>02/05/2010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9 Rectángulo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10 Conector recto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11 Elipse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1811B48-2AC5-4A31-B7DA-13E035951215}" type="slidenum">
              <a:rPr lang="es-ES"/>
              <a:pPr>
                <a:defRPr/>
              </a:pPr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9" r:id="rId1"/>
    <p:sldLayoutId id="2147484110" r:id="rId2"/>
    <p:sldLayoutId id="2147484111" r:id="rId3"/>
    <p:sldLayoutId id="2147484108" r:id="rId4"/>
    <p:sldLayoutId id="2147484107" r:id="rId5"/>
    <p:sldLayoutId id="2147484112" r:id="rId6"/>
    <p:sldLayoutId id="2147484106" r:id="rId7"/>
    <p:sldLayoutId id="2147484113" r:id="rId8"/>
    <p:sldLayoutId id="2147484114" r:id="rId9"/>
    <p:sldLayoutId id="2147484105" r:id="rId10"/>
    <p:sldLayoutId id="214748410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eractores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interactores.com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eractores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interactores.com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eractores.com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interactores.com/" TargetMode="Externa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interactores.com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interactores.com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ctorsworkshop.info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interactores.com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finca-tisalaya.co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finca-tisalaya.com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finca-tisalaya.com/mapa_lanzarote.html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mailto:info@interactoresestudio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625" y="1714500"/>
            <a:ext cx="7643813" cy="4429125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a-ES" sz="5400" cap="none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Interactores</a:t>
            </a:r>
            <a:r>
              <a:rPr lang="ca-ES" sz="54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estudio</a:t>
            </a:r>
            <a:r>
              <a:rPr lang="ca-ES" sz="54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a-ES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a-ES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a-ES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ca-ES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a-ES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a-ES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a-ES" sz="3600" cap="none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stellar" pitchFamily="18" charset="0"/>
                <a:ea typeface="Cambria Math" pitchFamily="18" charset="0"/>
              </a:rPr>
              <a:t>STAGE   INTERNACIONAL   DE  TEATRO</a:t>
            </a:r>
            <a:endParaRPr lang="ca-ES" sz="3600" cap="none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stellar" pitchFamily="18" charset="0"/>
              <a:ea typeface="Cambria Math" pitchFamily="18" charset="0"/>
            </a:endParaRPr>
          </a:p>
        </p:txBody>
      </p:sp>
      <p:sp>
        <p:nvSpPr>
          <p:cNvPr id="14339" name="3 Rectángulo"/>
          <p:cNvSpPr>
            <a:spLocks noChangeArrowheads="1"/>
          </p:cNvSpPr>
          <p:nvPr/>
        </p:nvSpPr>
        <p:spPr bwMode="auto">
          <a:xfrm>
            <a:off x="3786188" y="1214438"/>
            <a:ext cx="3082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http://www.interactores.com</a:t>
            </a:r>
            <a:r>
              <a:rPr lang="es-ES"/>
              <a:t> </a:t>
            </a:r>
            <a:endParaRPr lang="ca-ES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5651500" y="6308725"/>
            <a:ext cx="19970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a-ES" sz="1200" b="1">
                <a:effectLst>
                  <a:outerShdw blurRad="38100" dist="38100" dir="2700000" algn="tl">
                    <a:srgbClr val="C0C0C0"/>
                  </a:outerShdw>
                </a:effectLst>
              </a:rPr>
              <a:t>Para  visualizar  pulsa F5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PERCUMANIA\Desktop\Nueva carpeta\4-lanzarote_volcano_island_cana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71536" y="1500174"/>
            <a:ext cx="9572724" cy="4769286"/>
          </a:xfrm>
          <a:prstGeom prst="roundRect">
            <a:avLst>
              <a:gd name="adj" fmla="val 42754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625" y="2500313"/>
            <a:ext cx="7643813" cy="59213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a-ES" sz="2700" cap="none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LANZAROTE:  Del  5  al  30  de  Julio 2010</a:t>
            </a:r>
          </a:p>
        </p:txBody>
      </p:sp>
      <p:sp>
        <p:nvSpPr>
          <p:cNvPr id="15364" name="4 Rectángulo"/>
          <p:cNvSpPr>
            <a:spLocks noChangeArrowheads="1"/>
          </p:cNvSpPr>
          <p:nvPr/>
        </p:nvSpPr>
        <p:spPr bwMode="auto">
          <a:xfrm>
            <a:off x="3786188" y="1000125"/>
            <a:ext cx="3082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4"/>
              </a:rPr>
              <a:t>http://www.interactores.com</a:t>
            </a:r>
            <a:r>
              <a:rPr lang="es-ES"/>
              <a:t> </a:t>
            </a:r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ctrTitle"/>
          </p:nvPr>
        </p:nvSpPr>
        <p:spPr bwMode="auto">
          <a:xfrm>
            <a:off x="428625" y="3336925"/>
            <a:ext cx="7643813" cy="2235200"/>
          </a:xfrm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cap="none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Los  clásicos  del  siglo  de  oro  en  castellano  e  inglés.</a:t>
            </a:r>
            <a:br>
              <a:rPr lang="es-ES" cap="none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es-ES" cap="none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Una  lucha  de  esgrima  entre    grandes  pedagogías.</a:t>
            </a: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3 Rectángulo"/>
          <p:cNvSpPr>
            <a:spLocks noChangeArrowheads="1"/>
          </p:cNvSpPr>
          <p:nvPr/>
        </p:nvSpPr>
        <p:spPr bwMode="auto">
          <a:xfrm>
            <a:off x="3786188" y="1214438"/>
            <a:ext cx="3082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http://www.interactores.com</a:t>
            </a:r>
            <a:r>
              <a:rPr lang="es-ES"/>
              <a:t> </a:t>
            </a:r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9019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500306"/>
            <a:ext cx="7000924" cy="4165550"/>
          </a:xfrm>
          <a:prstGeom prst="roundRect">
            <a:avLst>
              <a:gd name="adj" fmla="val 16667"/>
            </a:avLst>
          </a:prstGeom>
          <a:ln>
            <a:solidFill>
              <a:schemeClr val="tx1">
                <a:lumMod val="95000"/>
                <a:lumOff val="5000"/>
              </a:schemeClr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convex"/>
            <a:contourClr>
              <a:srgbClr val="969696"/>
            </a:contourClr>
          </a:sp3d>
        </p:spPr>
      </p:pic>
      <p:sp>
        <p:nvSpPr>
          <p:cNvPr id="17412" name="3 Rectángulo"/>
          <p:cNvSpPr>
            <a:spLocks noChangeArrowheads="1"/>
          </p:cNvSpPr>
          <p:nvPr/>
        </p:nvSpPr>
        <p:spPr bwMode="auto">
          <a:xfrm>
            <a:off x="3786188" y="1214438"/>
            <a:ext cx="3082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4"/>
              </a:rPr>
              <a:t>http://www.interactores.com</a:t>
            </a:r>
            <a:r>
              <a:rPr lang="es-ES"/>
              <a:t> </a:t>
            </a:r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57188" y="4357688"/>
            <a:ext cx="7643812" cy="2301875"/>
          </a:xfrm>
        </p:spPr>
        <p:txBody>
          <a:bodyPr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a-ES" cap="none" spc="600" dirty="0" err="1" smtClean="0">
                <a:solidFill>
                  <a:schemeClr val="tx1"/>
                </a:solidFill>
              </a:rPr>
              <a:t>Stanislavski</a:t>
            </a:r>
            <a:r>
              <a:rPr lang="ca-ES" cap="none" spc="600" dirty="0" smtClean="0">
                <a:solidFill>
                  <a:schemeClr val="tx1"/>
                </a:solidFill>
              </a:rPr>
              <a:t>  -   </a:t>
            </a:r>
            <a:r>
              <a:rPr lang="ca-ES" cap="none" spc="600" dirty="0" err="1" smtClean="0">
                <a:solidFill>
                  <a:schemeClr val="tx1"/>
                </a:solidFill>
              </a:rPr>
              <a:t>Meissner</a:t>
            </a:r>
            <a:endParaRPr lang="ca-ES" cap="none" spc="600" dirty="0">
              <a:solidFill>
                <a:schemeClr val="tx1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3 Rectángulo"/>
          <p:cNvSpPr>
            <a:spLocks noChangeArrowheads="1"/>
          </p:cNvSpPr>
          <p:nvPr/>
        </p:nvSpPr>
        <p:spPr bwMode="auto">
          <a:xfrm>
            <a:off x="3786188" y="1214438"/>
            <a:ext cx="3082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3"/>
              </a:rPr>
              <a:t>http://www.interactores.com</a:t>
            </a:r>
            <a:r>
              <a:rPr lang="es-ES"/>
              <a:t> </a:t>
            </a:r>
            <a:endParaRPr lang="ca-ES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57818" y="3214686"/>
            <a:ext cx="3087529" cy="278608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3214686"/>
            <a:ext cx="3096143" cy="2714644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857875" y="2928938"/>
            <a:ext cx="3071813" cy="1477962"/>
          </a:xfrm>
        </p:spPr>
        <p:txBody>
          <a:bodyPr wrap="square" anchor="t">
            <a:sp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a-ES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OBJETIVOS</a:t>
            </a:r>
            <a:r>
              <a:rPr lang="ca-ES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/>
            </a:r>
            <a:br>
              <a:rPr lang="ca-ES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</a:br>
            <a:r>
              <a:rPr lang="ca-ES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a-ES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a-ES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214313" y="3643313"/>
            <a:ext cx="7929562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Recuperar  la  vitalidad,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energia</a:t>
            </a: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y  luminosidad de los clásicos castellanos 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357188" y="4500563"/>
            <a:ext cx="45720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Trabajar para que los clásicos castellanos recuperen la vitalidad, energía, y luminosidad que tenían cuando se escribieron.</a:t>
            </a:r>
            <a:endParaRPr lang="ca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3643314"/>
            <a:ext cx="3667151" cy="27503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  <a:reflection blurRad="6350" stA="50000" endA="275" endPos="40000" dist="101600" dir="5400000" sy="-100000" algn="bl" rotWithShape="0"/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7 Rectángulo"/>
          <p:cNvSpPr/>
          <p:nvPr/>
        </p:nvSpPr>
        <p:spPr>
          <a:xfrm>
            <a:off x="2357438" y="5929313"/>
            <a:ext cx="2095500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Izaskun Martínez </a:t>
            </a:r>
            <a:endParaRPr lang="ca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63" name="8 Rectángulo"/>
          <p:cNvSpPr>
            <a:spLocks noChangeArrowheads="1"/>
          </p:cNvSpPr>
          <p:nvPr/>
        </p:nvSpPr>
        <p:spPr bwMode="auto">
          <a:xfrm>
            <a:off x="3786188" y="1214438"/>
            <a:ext cx="3082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5"/>
              </a:rPr>
              <a:t>http://www.interactores.com</a:t>
            </a:r>
            <a:r>
              <a:rPr lang="es-ES"/>
              <a:t> </a:t>
            </a:r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a-ES" dirty="0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3071810"/>
            <a:ext cx="7467600" cy="2214578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es-ES" sz="1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s-E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Encontrar las herramientas para enfrentarnos a los  personajes  clásicos desde una perspectiva universal </a:t>
            </a:r>
          </a:p>
          <a:p>
            <a:pPr marL="1463040" lvl="4" indent="-182880" eaLnBrk="1" fontAlgn="auto" hangingPunct="1">
              <a:spcAft>
                <a:spcPts val="0"/>
              </a:spcAft>
              <a:buClr>
                <a:schemeClr val="accent2">
                  <a:tint val="60000"/>
                </a:schemeClr>
              </a:buClr>
              <a:buFont typeface="Wingdings 2"/>
              <a:buNone/>
              <a:defRPr/>
            </a:pPr>
            <a:endParaRPr lang="es-ES" sz="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lvl="6">
              <a:defRPr/>
            </a:pPr>
            <a:r>
              <a:rPr lang="es-ES" sz="18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Contarlos desde las emociones de los  creadores de hoy. </a:t>
            </a:r>
            <a:endParaRPr lang="ca-ES" sz="18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357938" y="4786313"/>
            <a:ext cx="1428750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a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Pepa Calvo</a:t>
            </a:r>
          </a:p>
        </p:txBody>
      </p:sp>
      <p:pic>
        <p:nvPicPr>
          <p:cNvPr id="5122" name="Picture 2" descr="G:\celestina foto\IMG_4414.JPG"/>
          <p:cNvPicPr preferRelativeResize="0">
            <a:picLocks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500034" y="4714860"/>
            <a:ext cx="4572032" cy="21431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6 Rectángulo"/>
          <p:cNvSpPr/>
          <p:nvPr/>
        </p:nvSpPr>
        <p:spPr>
          <a:xfrm>
            <a:off x="6286500" y="2786063"/>
            <a:ext cx="2857500" cy="5540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a-ES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OBJETIVOS</a:t>
            </a:r>
          </a:p>
        </p:txBody>
      </p:sp>
      <p:sp>
        <p:nvSpPr>
          <p:cNvPr id="21511" name="8 Rectángulo"/>
          <p:cNvSpPr>
            <a:spLocks noChangeArrowheads="1"/>
          </p:cNvSpPr>
          <p:nvPr/>
        </p:nvSpPr>
        <p:spPr bwMode="auto">
          <a:xfrm>
            <a:off x="3786188" y="1214438"/>
            <a:ext cx="3082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4"/>
              </a:rPr>
              <a:t>http://www.interactores.com</a:t>
            </a:r>
            <a:r>
              <a:rPr lang="es-ES"/>
              <a:t> </a:t>
            </a:r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1 Título"/>
          <p:cNvSpPr>
            <a:spLocks noGrp="1"/>
          </p:cNvSpPr>
          <p:nvPr>
            <p:ph type="ctrTitle"/>
          </p:nvPr>
        </p:nvSpPr>
        <p:spPr>
          <a:xfrm>
            <a:off x="5715000" y="2928938"/>
            <a:ext cx="3429000" cy="1477962"/>
          </a:xfrm>
        </p:spPr>
        <p:txBody>
          <a:bodyPr wrap="square" anchor="t">
            <a:sp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a-ES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OBJETIVOS</a:t>
            </a:r>
            <a:r>
              <a:rPr lang="ca-ES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a-ES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a-ES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a-ES" cap="none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ca-ES" cap="non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1" name="4 CuadroTexto"/>
          <p:cNvSpPr txBox="1">
            <a:spLocks noChangeArrowheads="1"/>
          </p:cNvSpPr>
          <p:nvPr/>
        </p:nvSpPr>
        <p:spPr bwMode="auto">
          <a:xfrm>
            <a:off x="1000125" y="3429000"/>
            <a:ext cx="7572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s-ES" b="1"/>
              <a:t>Encontrar nuestro propio movimiento natural.</a:t>
            </a:r>
            <a:endParaRPr lang="ca-ES" b="1"/>
          </a:p>
        </p:txBody>
      </p:sp>
      <p:sp>
        <p:nvSpPr>
          <p:cNvPr id="22532" name="5 CuadroTexto"/>
          <p:cNvSpPr txBox="1">
            <a:spLocks noChangeArrowheads="1"/>
          </p:cNvSpPr>
          <p:nvPr/>
        </p:nvSpPr>
        <p:spPr bwMode="auto">
          <a:xfrm>
            <a:off x="2857500" y="4000500"/>
            <a:ext cx="62865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s-ES" b="1"/>
              <a:t>Descubrir nuestra cualidad de movimiento, de expresión en el    gesto y en la interpretación</a:t>
            </a:r>
            <a:endParaRPr lang="ca-ES" b="1"/>
          </a:p>
        </p:txBody>
      </p:sp>
      <p:sp>
        <p:nvSpPr>
          <p:cNvPr id="22533" name="6 CuadroTexto"/>
          <p:cNvSpPr txBox="1">
            <a:spLocks noChangeArrowheads="1"/>
          </p:cNvSpPr>
          <p:nvPr/>
        </p:nvSpPr>
        <p:spPr bwMode="auto">
          <a:xfrm>
            <a:off x="3643313" y="4929188"/>
            <a:ext cx="3786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Arial" charset="0"/>
              <a:buChar char="•"/>
            </a:pPr>
            <a:r>
              <a:rPr lang="es-ES" b="1"/>
              <a:t>Desarrollar presencia escénica </a:t>
            </a:r>
            <a:endParaRPr lang="ca-ES" b="1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14282" y="3929041"/>
            <a:ext cx="2384056" cy="29289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9" name="8 CuadroTexto"/>
          <p:cNvSpPr txBox="1"/>
          <p:nvPr/>
        </p:nvSpPr>
        <p:spPr>
          <a:xfrm>
            <a:off x="5429250" y="5857875"/>
            <a:ext cx="26304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Sandra Olive ( Wendy</a:t>
            </a:r>
            <a:r>
              <a:rPr lang="es-ES" dirty="0"/>
              <a:t>)</a:t>
            </a:r>
            <a:endParaRPr lang="ca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536" name="9 Rectángulo"/>
          <p:cNvSpPr>
            <a:spLocks noChangeArrowheads="1"/>
          </p:cNvSpPr>
          <p:nvPr/>
        </p:nvSpPr>
        <p:spPr bwMode="auto">
          <a:xfrm>
            <a:off x="3786188" y="1214438"/>
            <a:ext cx="3082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4"/>
              </a:rPr>
              <a:t>http://www.interactores.com</a:t>
            </a:r>
            <a:r>
              <a:rPr lang="es-ES"/>
              <a:t> </a:t>
            </a:r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357938" y="2857500"/>
            <a:ext cx="2786062" cy="663575"/>
          </a:xfrm>
        </p:spPr>
        <p:txBody>
          <a:bodyPr anchor="t"/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a-ES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OBJETIVOS</a:t>
            </a:r>
            <a:endParaRPr lang="ca-ES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928813" y="3643313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sacar de cada actor sus instintos y de   convertirle en un actor espontaneo</a:t>
            </a:r>
            <a:r>
              <a:rPr lang="es-ES" dirty="0"/>
              <a:t>.</a:t>
            </a:r>
            <a:endParaRPr lang="ca-ES" dirty="0"/>
          </a:p>
        </p:txBody>
      </p:sp>
      <p:sp>
        <p:nvSpPr>
          <p:cNvPr id="5" name="4 Rectángulo"/>
          <p:cNvSpPr/>
          <p:nvPr/>
        </p:nvSpPr>
        <p:spPr>
          <a:xfrm>
            <a:off x="2857500" y="4643438"/>
            <a:ext cx="4572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itchFamily="34" charset="0"/>
              <a:buChar char="•"/>
              <a:defRPr/>
            </a:pPr>
            <a:r>
              <a:rPr lang="es-ES_tradnl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aplicar esta espontaneidad en escenas de autores americanos.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857875" y="5715000"/>
            <a:ext cx="1403350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Frank </a:t>
            </a:r>
            <a:r>
              <a:rPr lang="es-E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Feys</a:t>
            </a:r>
            <a:endParaRPr lang="ca-E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>
            <a:hlinkClick r:id="rId3"/>
          </p:cNvPr>
          <p:cNvSpPr txBox="1"/>
          <p:nvPr/>
        </p:nvSpPr>
        <p:spPr>
          <a:xfrm>
            <a:off x="1928813" y="6143625"/>
            <a:ext cx="3754437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a-ES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http://www.actorsworkshop.info</a:t>
            </a:r>
            <a:r>
              <a:rPr lang="ca-ES" dirty="0"/>
              <a:t>/</a:t>
            </a:r>
          </a:p>
        </p:txBody>
      </p:sp>
      <p:sp>
        <p:nvSpPr>
          <p:cNvPr id="23559" name="7 Rectángulo"/>
          <p:cNvSpPr>
            <a:spLocks noChangeArrowheads="1"/>
          </p:cNvSpPr>
          <p:nvPr/>
        </p:nvSpPr>
        <p:spPr bwMode="auto">
          <a:xfrm>
            <a:off x="3786188" y="1214438"/>
            <a:ext cx="30829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hlinkClick r:id="rId4"/>
              </a:rPr>
              <a:t>http://www.interactores.com</a:t>
            </a:r>
            <a:r>
              <a:rPr lang="es-ES"/>
              <a:t> </a:t>
            </a:r>
            <a:endParaRPr lang="ca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14356"/>
            <a:ext cx="8286776" cy="5747258"/>
          </a:xfrm>
          <a:prstGeom prst="roundRect">
            <a:avLst>
              <a:gd name="adj" fmla="val 8660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4579" name="6 Rectángulo"/>
          <p:cNvSpPr>
            <a:spLocks noChangeArrowheads="1"/>
          </p:cNvSpPr>
          <p:nvPr/>
        </p:nvSpPr>
        <p:spPr bwMode="auto">
          <a:xfrm>
            <a:off x="4214813" y="714375"/>
            <a:ext cx="37147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b="1">
                <a:solidFill>
                  <a:srgbClr val="002060"/>
                </a:solidFill>
                <a:hlinkClick r:id="rId4"/>
              </a:rPr>
              <a:t>http://</a:t>
            </a:r>
            <a:r>
              <a:rPr lang="ca-ES" b="1">
                <a:solidFill>
                  <a:srgbClr val="002060"/>
                </a:solidFill>
                <a:hlinkClick r:id="rId4"/>
                <a:hlinkMouseOver r:id="rId4"/>
              </a:rPr>
              <a:t>www.finca-tisalaya.com</a:t>
            </a:r>
            <a:endParaRPr lang="ca-ES" b="1">
              <a:solidFill>
                <a:srgbClr val="002060"/>
              </a:solidFill>
            </a:endParaRPr>
          </a:p>
        </p:txBody>
      </p:sp>
      <p:sp>
        <p:nvSpPr>
          <p:cNvPr id="4" name="1 Título"/>
          <p:cNvSpPr>
            <a:spLocks noGrp="1"/>
          </p:cNvSpPr>
          <p:nvPr>
            <p:ph type="ctrTitle"/>
          </p:nvPr>
        </p:nvSpPr>
        <p:spPr>
          <a:xfrm>
            <a:off x="0" y="6122988"/>
            <a:ext cx="2286000" cy="735012"/>
          </a:xfrm>
        </p:spPr>
        <p:txBody>
          <a:bodyPr anchor="t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a-ES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ESPACIO</a:t>
            </a:r>
            <a:endParaRPr lang="ca-ES" cap="none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22375"/>
            <a:ext cx="9144000" cy="5635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6500813" y="4857750"/>
            <a:ext cx="2286000" cy="73501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ca-E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ESPACIO</a:t>
            </a:r>
          </a:p>
        </p:txBody>
      </p:sp>
      <p:sp>
        <p:nvSpPr>
          <p:cNvPr id="25604" name="4 Rectángulo"/>
          <p:cNvSpPr>
            <a:spLocks noChangeArrowheads="1"/>
          </p:cNvSpPr>
          <p:nvPr/>
        </p:nvSpPr>
        <p:spPr bwMode="auto">
          <a:xfrm>
            <a:off x="4572000" y="714375"/>
            <a:ext cx="34845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b="1">
                <a:solidFill>
                  <a:schemeClr val="bg1"/>
                </a:solidFill>
                <a:hlinkClick r:id="rId4"/>
              </a:rPr>
              <a:t>http://www.finca-tisalaya.com</a:t>
            </a:r>
            <a:endParaRPr lang="ca-ES" b="1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a-ES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-1" y="1785926"/>
          <a:ext cx="9144002" cy="5072073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57281"/>
                <a:gridCol w="1255291"/>
                <a:gridCol w="1306286"/>
                <a:gridCol w="1306286"/>
                <a:gridCol w="1306286"/>
                <a:gridCol w="1306286"/>
                <a:gridCol w="1306286"/>
              </a:tblGrid>
              <a:tr h="9977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 smtClean="0">
                          <a:solidFill>
                            <a:schemeClr val="bg1"/>
                          </a:solidFill>
                          <a:effectLst>
                            <a:innerShdw blurRad="63500" dist="50800" dir="13500000">
                              <a:prstClr val="black">
                                <a:alpha val="50000"/>
                              </a:prstClr>
                            </a:innerShdw>
                          </a:effectLst>
                        </a:rPr>
                        <a:t>1ª SEMANA</a:t>
                      </a:r>
                    </a:p>
                    <a:p>
                      <a:endParaRPr lang="ca-ES" dirty="0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698443">
                <a:tc>
                  <a:txBody>
                    <a:bodyPr/>
                    <a:lstStyle/>
                    <a:p>
                      <a:pPr algn="l"/>
                      <a:endParaRPr lang="es-ES" dirty="0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LUNES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MARTES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MIERCOLES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JUEVES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VIERNES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>
                        <a:solidFill>
                          <a:schemeClr val="bg1"/>
                        </a:solidFill>
                        <a:effectLst>
                          <a:outerShdw blurRad="60007" dist="310007" dir="7680000" sy="30000" kx="1300200" algn="ctr" rotWithShape="0">
                            <a:prstClr val="black">
                              <a:alpha val="32000"/>
                            </a:prst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881414">
                <a:tc>
                  <a:txBody>
                    <a:bodyPr/>
                    <a:lstStyle/>
                    <a:p>
                      <a:pPr algn="l"/>
                      <a:endParaRPr lang="es-ES" dirty="0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9:30/10:00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Despertar del cuerpo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Despertar del cuerpo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Despertar del cuerpo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Despertar del cuerpo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Despertar del cuerpo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698443">
                <a:tc>
                  <a:txBody>
                    <a:bodyPr/>
                    <a:lstStyle/>
                    <a:p>
                      <a:pPr algn="l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innerShdw blurRad="63500" dist="50800" dir="13500000">
                              <a:prstClr val="black">
                                <a:alpha val="50000"/>
                              </a:prstClr>
                            </a:innerShdw>
                          </a:effectLst>
                        </a:rPr>
                        <a:t/>
                      </a:r>
                      <a:br>
                        <a:rPr lang="es-ES">
                          <a:solidFill>
                            <a:schemeClr val="bg1"/>
                          </a:solidFill>
                          <a:effectLst>
                            <a:innerShdw blurRad="63500" dist="50800" dir="13500000">
                              <a:prstClr val="black">
                                <a:alpha val="50000"/>
                              </a:prstClr>
                            </a:innerShdw>
                          </a:effectLst>
                        </a:rPr>
                      </a:br>
                      <a:endParaRPr lang="es-ES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10:00/12:00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Danza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Danza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err="1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Interpre</a:t>
                      </a:r>
                      <a:endParaRPr lang="es-ES" dirty="0">
                        <a:solidFill>
                          <a:schemeClr val="bg1"/>
                        </a:solidFill>
                        <a:effectLst>
                          <a:outerShdw blurRad="60007" dist="310007" dir="7680000" sy="30000" kx="1300200" algn="ctr" rotWithShape="0">
                            <a:prstClr val="black">
                              <a:alpha val="32000"/>
                            </a:prst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es-ES" dirty="0" err="1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tación</a:t>
                      </a:r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Danza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Danza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698443">
                <a:tc>
                  <a:txBody>
                    <a:bodyPr/>
                    <a:lstStyle/>
                    <a:p>
                      <a:pPr algn="l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innerShdw blurRad="63500" dist="50800" dir="13500000">
                              <a:prstClr val="black">
                                <a:alpha val="50000"/>
                              </a:prstClr>
                            </a:innerShdw>
                          </a:effectLst>
                        </a:rPr>
                        <a:t/>
                      </a:r>
                      <a:br>
                        <a:rPr lang="es-ES">
                          <a:solidFill>
                            <a:schemeClr val="bg1"/>
                          </a:solidFill>
                          <a:effectLst>
                            <a:innerShdw blurRad="63500" dist="50800" dir="13500000">
                              <a:prstClr val="black">
                                <a:alpha val="50000"/>
                              </a:prstClr>
                            </a:innerShdw>
                          </a:effectLst>
                        </a:rPr>
                      </a:br>
                      <a:endParaRPr lang="es-ES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12:15/14:45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Interpre</a:t>
                      </a:r>
                    </a:p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tación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Interpre</a:t>
                      </a:r>
                    </a:p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tación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Interpre</a:t>
                      </a:r>
                    </a:p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tación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err="1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Interpre</a:t>
                      </a:r>
                      <a:endParaRPr lang="es-ES" dirty="0">
                        <a:solidFill>
                          <a:schemeClr val="bg1"/>
                        </a:solidFill>
                        <a:effectLst>
                          <a:outerShdw blurRad="60007" dist="310007" dir="7680000" sy="30000" kx="1300200" algn="ctr" rotWithShape="0">
                            <a:prstClr val="black">
                              <a:alpha val="32000"/>
                            </a:prst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es-ES" dirty="0" err="1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tación</a:t>
                      </a:r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 err="1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Interpre</a:t>
                      </a:r>
                      <a:endParaRPr lang="es-ES" dirty="0">
                        <a:solidFill>
                          <a:schemeClr val="bg1"/>
                        </a:solidFill>
                        <a:effectLst>
                          <a:outerShdw blurRad="60007" dist="310007" dir="7680000" sy="30000" kx="1300200" algn="ctr" rotWithShape="0">
                            <a:prstClr val="black">
                              <a:alpha val="32000"/>
                            </a:prst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es-ES" dirty="0" err="1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tación</a:t>
                      </a:r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698443">
                <a:tc>
                  <a:txBody>
                    <a:bodyPr/>
                    <a:lstStyle/>
                    <a:p>
                      <a:pPr algn="l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innerShdw blurRad="63500" dist="50800" dir="13500000">
                              <a:prstClr val="black">
                                <a:alpha val="50000"/>
                              </a:prstClr>
                            </a:innerShdw>
                          </a:effectLst>
                        </a:rPr>
                        <a:t/>
                      </a:r>
                      <a:br>
                        <a:rPr lang="es-ES">
                          <a:solidFill>
                            <a:schemeClr val="bg1"/>
                          </a:solidFill>
                          <a:effectLst>
                            <a:innerShdw blurRad="63500" dist="50800" dir="13500000">
                              <a:prstClr val="black">
                                <a:alpha val="50000"/>
                              </a:prstClr>
                            </a:innerShdw>
                          </a:effectLst>
                        </a:rPr>
                      </a:br>
                      <a:endParaRPr lang="es-ES">
                        <a:solidFill>
                          <a:schemeClr val="bg1"/>
                        </a:solidFill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18:00/21:00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Técnica Meisner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Técnica Meisner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Técnica Meisner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Técnica Meisner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Técnica </a:t>
                      </a:r>
                      <a:r>
                        <a:rPr lang="es-ES" dirty="0" err="1">
                          <a:solidFill>
                            <a:schemeClr val="bg1"/>
                          </a:solidFill>
                          <a:effectLst>
                            <a:outerShdw blurRad="60007" dist="310007" dir="7680000" sy="30000" kx="1300200" algn="ctr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Meisner</a:t>
                      </a:r>
                      <a:endParaRPr lang="es-ES" dirty="0">
                        <a:solidFill>
                          <a:schemeClr val="bg1"/>
                        </a:solidFill>
                        <a:effectLst>
                          <a:outerShdw blurRad="60007" dist="310007" dir="7680000" sy="30000" kx="1300200" algn="ctr" rotWithShape="0">
                            <a:prstClr val="black">
                              <a:alpha val="32000"/>
                            </a:prst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399111">
                <a:tc>
                  <a:txBody>
                    <a:bodyPr/>
                    <a:lstStyle/>
                    <a:p>
                      <a:endParaRPr lang="ca-ES" dirty="0"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a-ES" dirty="0">
                        <a:effectLst>
                          <a:innerShdw blurRad="63500" dist="50800" dir="13500000">
                            <a:prstClr val="black">
                              <a:alpha val="50000"/>
                            </a:prstClr>
                          </a:innerShdw>
                        </a:effectLst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6500813" y="642938"/>
            <a:ext cx="2643187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ca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HORARIOS</a:t>
            </a:r>
          </a:p>
          <a:p>
            <a:pPr algn="r">
              <a:defRPr/>
            </a:pP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625" y="3336925"/>
            <a:ext cx="7643813" cy="23018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a-ES" cap="none" dirty="0" err="1" smtClean="0">
                <a:latin typeface="+mn-lt"/>
              </a:rPr>
              <a:t>interactoresestudio</a:t>
            </a:r>
            <a:r>
              <a:rPr lang="ca-ES" cap="none" dirty="0" smtClean="0"/>
              <a:t> </a:t>
            </a:r>
            <a:br>
              <a:rPr lang="ca-ES" cap="none" dirty="0" smtClean="0"/>
            </a:br>
            <a:r>
              <a:rPr lang="ca-ES" cap="none" dirty="0" smtClean="0"/>
              <a:t>presenta:</a:t>
            </a:r>
            <a:endParaRPr lang="ca-ES" cap="none" dirty="0"/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0" y="2643188"/>
          <a:ext cx="9144000" cy="4214812"/>
        </p:xfrm>
        <a:graphic>
          <a:graphicData uri="http://schemas.openxmlformats.org/drawingml/2006/table">
            <a:tbl>
              <a:tblPr/>
              <a:tblGrid>
                <a:gridCol w="1306285"/>
                <a:gridCol w="1306285"/>
                <a:gridCol w="1306285"/>
                <a:gridCol w="1306285"/>
                <a:gridCol w="1306285"/>
                <a:gridCol w="1306285"/>
                <a:gridCol w="1306285"/>
              </a:tblGrid>
              <a:tr h="1226511"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2ª SEMANA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9:30/10:00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Despertar del cuerpo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Despertar del cuerpo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Despertar del cuerpo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Despertar del cuerpo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Despertar del cuerpo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996102">
                <a:tc>
                  <a:txBody>
                    <a:bodyPr/>
                    <a:lstStyle/>
                    <a:p>
                      <a:pPr algn="l"/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10:00/12:00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Danza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Danza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Interpre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tación</a:t>
                      </a:r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 1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Danza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Danza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996102">
                <a:tc>
                  <a:txBody>
                    <a:bodyPr/>
                    <a:lstStyle/>
                    <a:p>
                      <a:pPr algn="l"/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12:15/14:45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Interpre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tación</a:t>
                      </a:r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 1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Interpre</a:t>
                      </a:r>
                    </a:p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tación 2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Interpre</a:t>
                      </a:r>
                    </a:p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tación 1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Interpre</a:t>
                      </a:r>
                    </a:p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tación 2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Interpre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tación</a:t>
                      </a:r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 1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996102">
                <a:tc>
                  <a:txBody>
                    <a:bodyPr/>
                    <a:lstStyle/>
                    <a:p>
                      <a:pPr algn="l"/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18:00/21:00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Interpre</a:t>
                      </a:r>
                    </a:p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tación 2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Interpre</a:t>
                      </a:r>
                    </a:p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tación 1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Preparación escenas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Interpre</a:t>
                      </a:r>
                    </a:p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tación 1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Interpre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tación</a:t>
                      </a:r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 2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5 CuadroTexto"/>
          <p:cNvSpPr txBox="1"/>
          <p:nvPr/>
        </p:nvSpPr>
        <p:spPr>
          <a:xfrm>
            <a:off x="6215063" y="428625"/>
            <a:ext cx="2643187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ca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HORARIOS</a:t>
            </a:r>
          </a:p>
          <a:p>
            <a:pPr algn="r">
              <a:defRPr/>
            </a:pP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625" y="3336925"/>
            <a:ext cx="7643813" cy="23018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a-ES" cap="none" dirty="0" err="1" smtClean="0">
                <a:latin typeface="+mn-lt"/>
              </a:rPr>
              <a:t>interactoresestudio</a:t>
            </a:r>
            <a:r>
              <a:rPr lang="ca-ES" cap="none" dirty="0" smtClean="0"/>
              <a:t> </a:t>
            </a:r>
            <a:br>
              <a:rPr lang="ca-ES" cap="none" dirty="0" smtClean="0"/>
            </a:br>
            <a:r>
              <a:rPr lang="ca-ES" cap="none" dirty="0" smtClean="0"/>
              <a:t>presenta:</a:t>
            </a:r>
            <a:endParaRPr lang="ca-ES" cap="none" dirty="0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0" y="2571750"/>
          <a:ext cx="9144000" cy="4286250"/>
        </p:xfrm>
        <a:graphic>
          <a:graphicData uri="http://schemas.openxmlformats.org/drawingml/2006/table">
            <a:tbl>
              <a:tblPr/>
              <a:tblGrid>
                <a:gridCol w="1306286"/>
                <a:gridCol w="1306286"/>
                <a:gridCol w="1306286"/>
                <a:gridCol w="1306286"/>
                <a:gridCol w="1306286"/>
                <a:gridCol w="1306286"/>
                <a:gridCol w="1306286"/>
              </a:tblGrid>
              <a:tr h="1246910"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3ª SEMANA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9:30/10:00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Despertar del cuerpo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Despertar del cuerpo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Despertar del cuerpo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Despertar del cuerpo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Despertar del cuerpo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1013115">
                <a:tc>
                  <a:txBody>
                    <a:bodyPr/>
                    <a:lstStyle/>
                    <a:p>
                      <a:pPr algn="l"/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10:00/12:00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Danza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Danza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Interpre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tación</a:t>
                      </a:r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 1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Danza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Danza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1013115">
                <a:tc>
                  <a:txBody>
                    <a:bodyPr/>
                    <a:lstStyle/>
                    <a:p>
                      <a:pPr algn="l"/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12:15/14:45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Interpre</a:t>
                      </a:r>
                    </a:p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tación 2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Interpre</a:t>
                      </a:r>
                    </a:p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tación 1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Preparación escenas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Interpre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tación</a:t>
                      </a:r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 1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Interpre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  <a:p>
                      <a:pPr algn="ctr"/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tación</a:t>
                      </a:r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 2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1013115">
                <a:tc>
                  <a:txBody>
                    <a:bodyPr/>
                    <a:lstStyle/>
                    <a:p>
                      <a:pPr algn="l"/>
                      <a:endParaRPr lang="es-ES" sz="1500">
                        <a:solidFill>
                          <a:schemeClr val="bg1"/>
                        </a:solidFill>
                      </a:endParaRP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18:00/21:00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Técnica Meisner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Técnica Meisner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Técnica Meisner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>
                          <a:solidFill>
                            <a:schemeClr val="bg1"/>
                          </a:solidFill>
                        </a:rPr>
                        <a:t>Técnica Meisner</a:t>
                      </a: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500" dirty="0">
                          <a:solidFill>
                            <a:schemeClr val="bg1"/>
                          </a:solidFill>
                        </a:rPr>
                        <a:t>Técnica </a:t>
                      </a:r>
                      <a:r>
                        <a:rPr lang="es-ES" sz="1500" dirty="0" err="1">
                          <a:solidFill>
                            <a:schemeClr val="bg1"/>
                          </a:solidFill>
                        </a:rPr>
                        <a:t>Meisner</a:t>
                      </a:r>
                      <a:endParaRPr lang="es-ES" sz="1500" dirty="0">
                        <a:solidFill>
                          <a:schemeClr val="bg1"/>
                        </a:solidFill>
                      </a:endParaRPr>
                    </a:p>
                  </a:txBody>
                  <a:tcPr marL="73891" marR="73891" marT="36945" marB="3694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6215063" y="428625"/>
            <a:ext cx="2643187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ca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HORARIOS</a:t>
            </a:r>
          </a:p>
          <a:p>
            <a:pPr algn="r">
              <a:defRPr/>
            </a:pP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625" y="3336925"/>
            <a:ext cx="7643813" cy="23018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a-ES" cap="none" dirty="0" err="1" smtClean="0">
                <a:latin typeface="+mn-lt"/>
              </a:rPr>
              <a:t>interactoresestudio</a:t>
            </a:r>
            <a:r>
              <a:rPr lang="ca-ES" cap="none" dirty="0" smtClean="0"/>
              <a:t> </a:t>
            </a:r>
            <a:br>
              <a:rPr lang="ca-ES" cap="none" dirty="0" smtClean="0"/>
            </a:br>
            <a:r>
              <a:rPr lang="ca-ES" cap="none" dirty="0" smtClean="0"/>
              <a:t>presenta:</a:t>
            </a:r>
            <a:endParaRPr lang="ca-ES" cap="none" dirty="0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0" y="2143125"/>
          <a:ext cx="9144000" cy="4714875"/>
        </p:xfrm>
        <a:graphic>
          <a:graphicData uri="http://schemas.openxmlformats.org/drawingml/2006/table">
            <a:tbl>
              <a:tblPr/>
              <a:tblGrid>
                <a:gridCol w="1306318"/>
                <a:gridCol w="1306286"/>
                <a:gridCol w="1306286"/>
                <a:gridCol w="1306286"/>
                <a:gridCol w="1306286"/>
                <a:gridCol w="1306286"/>
                <a:gridCol w="1306286"/>
              </a:tblGrid>
              <a:tr h="1236691">
                <a:tc>
                  <a:txBody>
                    <a:bodyPr/>
                    <a:lstStyle/>
                    <a:p>
                      <a:pPr algn="l"/>
                      <a:r>
                        <a:rPr lang="es-ES" sz="13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4ª SEMANA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3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9:30/10:00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3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Despertar del cuerpo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3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Despertar del cuerpo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3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Despertar del cuerpo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3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Despertar del cuerpo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3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Despertar del cuerpo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541053">
                <a:tc>
                  <a:txBody>
                    <a:bodyPr/>
                    <a:lstStyle/>
                    <a:p>
                      <a:pPr algn="l"/>
                      <a:r>
                        <a:rPr lang="es-ES" sz="13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TALLERES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3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10:00/12:00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2396088">
                <a:tc>
                  <a:txBody>
                    <a:bodyPr/>
                    <a:lstStyle/>
                    <a:p>
                      <a:pPr algn="l"/>
                      <a:endParaRPr lang="es-ES" sz="13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3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12:15/14:45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3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Creación, ensayos y muestra del montaje teatral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  <a:tr h="541053">
                <a:tc>
                  <a:txBody>
                    <a:bodyPr/>
                    <a:lstStyle/>
                    <a:p>
                      <a:pPr algn="l"/>
                      <a:endParaRPr lang="es-ES" sz="1300" b="1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ES" sz="1300" b="1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18:00/21:00</a:t>
                      </a: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sz="13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66623" marR="66623" marT="33311" marB="3331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6215063" y="428625"/>
            <a:ext cx="2643187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ca-E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ea typeface="+mj-ea"/>
                <a:cs typeface="Aharoni" pitchFamily="2" charset="-79"/>
              </a:rPr>
              <a:t>HORARIOS</a:t>
            </a:r>
          </a:p>
          <a:p>
            <a:pPr algn="r">
              <a:defRPr/>
            </a:pP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28625" y="3336925"/>
            <a:ext cx="7643813" cy="23018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a-ES" cap="none" dirty="0" err="1" smtClean="0">
                <a:latin typeface="+mn-lt"/>
              </a:rPr>
              <a:t>interactoresestudio</a:t>
            </a:r>
            <a:r>
              <a:rPr lang="ca-ES" cap="none" dirty="0" smtClean="0"/>
              <a:t> </a:t>
            </a:r>
            <a:br>
              <a:rPr lang="ca-ES" cap="none" dirty="0" smtClean="0"/>
            </a:br>
            <a:r>
              <a:rPr lang="ca-ES" cap="none" dirty="0" smtClean="0"/>
              <a:t>presenta:</a:t>
            </a:r>
            <a:endParaRPr lang="ca-ES" cap="none" dirty="0"/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golfo_hervideros_janubio_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000193"/>
            <a:ext cx="9144000" cy="4857807"/>
          </a:xfrm>
          <a:prstGeom prst="rect">
            <a:avLst/>
          </a:prstGeom>
          <a:ln w="190500" cap="sq">
            <a:noFill/>
            <a:prstDash val="solid"/>
            <a:miter lim="800000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  <a:reflection blurRad="6350" stA="50000" endA="300" endPos="55500" dist="101600" dir="5400000" sy="-100000" algn="bl" rotWithShape="0"/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4413250" y="1000125"/>
            <a:ext cx="4454525" cy="9842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a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Lanzarote : </a:t>
            </a:r>
          </a:p>
          <a:p>
            <a:pPr algn="ctr"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Patrimonio  natural  de  la  Unesco</a:t>
            </a:r>
          </a:p>
          <a:p>
            <a:pPr algn="ctr">
              <a:defRPr/>
            </a:pPr>
            <a:endParaRPr lang="ca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Título"/>
          <p:cNvSpPr>
            <a:spLocks noGrp="1"/>
          </p:cNvSpPr>
          <p:nvPr>
            <p:ph type="ctrTitle"/>
          </p:nvPr>
        </p:nvSpPr>
        <p:spPr bwMode="auto">
          <a:xfrm>
            <a:off x="428625" y="3336925"/>
            <a:ext cx="7643813" cy="23018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endParaRPr lang="ca-ES" cap="none" smtClean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4413250" y="1000125"/>
            <a:ext cx="4454525" cy="9842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ca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Lanzarote : </a:t>
            </a:r>
          </a:p>
          <a:p>
            <a:pPr algn="ctr">
              <a:defRPr/>
            </a:pPr>
            <a:r>
              <a:rPr lang="es-E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Patrimonio  natural  de  la  Unesco</a:t>
            </a:r>
          </a:p>
          <a:p>
            <a:pPr algn="ctr">
              <a:defRPr/>
            </a:pPr>
            <a:endParaRPr lang="ca-ES" dirty="0"/>
          </a:p>
        </p:txBody>
      </p:sp>
      <p:pic>
        <p:nvPicPr>
          <p:cNvPr id="31748" name="5 Imagen" descr="geria_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857375"/>
            <a:ext cx="91440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/>
          <p:cNvSpPr>
            <a:spLocks noGrp="1"/>
          </p:cNvSpPr>
          <p:nvPr>
            <p:ph type="ctrTitle"/>
          </p:nvPr>
        </p:nvSpPr>
        <p:spPr bwMode="auto">
          <a:xfrm>
            <a:off x="428625" y="3336925"/>
            <a:ext cx="7643813" cy="230187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eaLnBrk="1" hangingPunct="1"/>
            <a:endParaRPr lang="ca-ES" cap="none" smtClean="0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00213"/>
            <a:ext cx="9144000" cy="468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339975" y="6381750"/>
            <a:ext cx="4572000" cy="3048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a-ES" sz="1400" b="1">
                <a:solidFill>
                  <a:srgbClr val="244583"/>
                </a:solidFill>
                <a:hlinkClick r:id="rId4"/>
              </a:rPr>
              <a:t>http://www.finca-tisalaya.com/mapa_lanzarote.html</a:t>
            </a:r>
            <a:endParaRPr lang="ca-ES" sz="1400" b="1">
              <a:solidFill>
                <a:srgbClr val="244583"/>
              </a:solidFill>
            </a:endParaRPr>
          </a:p>
        </p:txBody>
      </p:sp>
      <p:sp>
        <p:nvSpPr>
          <p:cNvPr id="32773" name="5 CuadroTexto"/>
          <p:cNvSpPr txBox="1">
            <a:spLocks noChangeArrowheads="1"/>
          </p:cNvSpPr>
          <p:nvPr/>
        </p:nvSpPr>
        <p:spPr bwMode="auto">
          <a:xfrm>
            <a:off x="5715000" y="1143000"/>
            <a:ext cx="297656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a-ES" sz="2800" b="1">
                <a:solidFill>
                  <a:schemeClr val="bg1"/>
                </a:solidFill>
              </a:rPr>
              <a:t>COMO  LLEGAR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a-ES" dirty="0"/>
          </a:p>
        </p:txBody>
      </p:sp>
      <p:sp>
        <p:nvSpPr>
          <p:cNvPr id="24579" name="2 Marcador de contenido"/>
          <p:cNvSpPr>
            <a:spLocks noGrp="1"/>
          </p:cNvSpPr>
          <p:nvPr>
            <p:ph sz="quarter" idx="1"/>
          </p:nvPr>
        </p:nvSpPr>
        <p:spPr>
          <a:xfrm>
            <a:off x="0" y="3000375"/>
            <a:ext cx="9144000" cy="4029075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 eaLnBrk="1" hangingPunct="1">
              <a:lnSpc>
                <a:spcPct val="90000"/>
              </a:lnSpc>
            </a:pPr>
            <a:r>
              <a:rPr lang="es-ES" sz="1800" b="1" smtClean="0">
                <a:solidFill>
                  <a:schemeClr val="bg1"/>
                </a:solidFill>
              </a:rPr>
              <a:t>Enviar solicitud de inscripción acompañada con currículum  al  email</a:t>
            </a:r>
            <a:r>
              <a:rPr lang="es-ES" sz="1800" b="1" smtClean="0">
                <a:solidFill>
                  <a:srgbClr val="244583"/>
                </a:solidFill>
              </a:rPr>
              <a:t> </a:t>
            </a:r>
            <a:br>
              <a:rPr lang="es-ES" sz="1800" b="1" smtClean="0">
                <a:solidFill>
                  <a:srgbClr val="244583"/>
                </a:solidFill>
              </a:rPr>
            </a:br>
            <a:endParaRPr lang="es-ES" sz="1800" b="1" smtClean="0">
              <a:solidFill>
                <a:srgbClr val="244583"/>
              </a:solidFill>
            </a:endParaRPr>
          </a:p>
          <a:p>
            <a:pPr algn="ctr" eaLnBrk="1" hangingPunct="1">
              <a:lnSpc>
                <a:spcPct val="90000"/>
              </a:lnSpc>
            </a:pPr>
            <a:r>
              <a:rPr lang="es-ES" sz="1800" b="1" smtClean="0">
                <a:solidFill>
                  <a:srgbClr val="244583"/>
                </a:solidFill>
                <a:hlinkClick r:id="rId2"/>
              </a:rPr>
              <a:t>info@interactoresestudio.com</a:t>
            </a:r>
            <a:r>
              <a:rPr lang="es-ES" sz="1800" b="1" smtClean="0">
                <a:solidFill>
                  <a:srgbClr val="244583"/>
                </a:solidFill>
              </a:rPr>
              <a:t>  </a:t>
            </a:r>
            <a:br>
              <a:rPr lang="es-ES" sz="1800" b="1" smtClean="0">
                <a:solidFill>
                  <a:srgbClr val="244583"/>
                </a:solidFill>
              </a:rPr>
            </a:br>
            <a:endParaRPr lang="es-ES" sz="1800" b="1" smtClean="0">
              <a:solidFill>
                <a:srgbClr val="244583"/>
              </a:solidFill>
            </a:endParaRP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ES" sz="1800" b="1" smtClean="0">
                <a:solidFill>
                  <a:schemeClr val="bg1"/>
                </a:solidFill>
              </a:rPr>
              <a:t>Las solicitudes aceptadas  recibirán toda la información necesaria para formalizar la inscripción . </a:t>
            </a:r>
            <a:br>
              <a:rPr lang="es-ES" sz="1800" b="1" smtClean="0">
                <a:solidFill>
                  <a:schemeClr val="bg1"/>
                </a:solidFill>
              </a:rPr>
            </a:br>
            <a:r>
              <a:rPr lang="es-ES" sz="1800" b="1" smtClean="0">
                <a:solidFill>
                  <a:schemeClr val="bg1"/>
                </a:solidFill>
              </a:rPr>
              <a:t>Fecha limite 18 de Junio . </a:t>
            </a:r>
            <a:br>
              <a:rPr lang="es-ES" sz="1800" b="1" smtClean="0">
                <a:solidFill>
                  <a:schemeClr val="bg1"/>
                </a:solidFill>
              </a:rPr>
            </a:br>
            <a:r>
              <a:rPr lang="es-ES" sz="1800" b="1" smtClean="0">
                <a:solidFill>
                  <a:schemeClr val="bg1"/>
                </a:solidFill>
              </a:rPr>
              <a:t>Para reservar la plaza se  abonara el 50% . </a:t>
            </a:r>
          </a:p>
          <a:p>
            <a:pPr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es-ES" sz="1800" b="1" smtClean="0">
                <a:solidFill>
                  <a:schemeClr val="bg1"/>
                </a:solidFill>
              </a:rPr>
              <a:t>El resto se abonara  a la llegada al Stage .</a:t>
            </a:r>
            <a:br>
              <a:rPr lang="es-ES" sz="1800" b="1" smtClean="0">
                <a:solidFill>
                  <a:schemeClr val="bg1"/>
                </a:solidFill>
              </a:rPr>
            </a:br>
            <a:r>
              <a:rPr lang="es-ES" sz="1800" b="1" smtClean="0">
                <a:solidFill>
                  <a:schemeClr val="bg1"/>
                </a:solidFill>
              </a:rPr>
              <a:t>Inter-Actores  Estudio </a:t>
            </a:r>
            <a:br>
              <a:rPr lang="es-ES" sz="1800" b="1" smtClean="0">
                <a:solidFill>
                  <a:schemeClr val="bg1"/>
                </a:solidFill>
              </a:rPr>
            </a:br>
            <a:r>
              <a:rPr lang="es-ES" sz="1800" b="1" smtClean="0">
                <a:solidFill>
                  <a:schemeClr val="bg1"/>
                </a:solidFill>
              </a:rPr>
              <a:t>Psg  . Fondo d ’ en Pere Joan, 39</a:t>
            </a:r>
            <a:br>
              <a:rPr lang="es-ES" sz="1800" b="1" smtClean="0">
                <a:solidFill>
                  <a:schemeClr val="bg1"/>
                </a:solidFill>
              </a:rPr>
            </a:br>
            <a:r>
              <a:rPr lang="es-ES" sz="1800" b="1" smtClean="0">
                <a:solidFill>
                  <a:schemeClr val="bg1"/>
                </a:solidFill>
              </a:rPr>
              <a:t>08870 SITGES   -Barcelona-</a:t>
            </a:r>
          </a:p>
          <a:p>
            <a:pPr algn="ctr" eaLnBrk="1" hangingPunct="1">
              <a:lnSpc>
                <a:spcPct val="90000"/>
              </a:lnSpc>
            </a:pPr>
            <a:r>
              <a:rPr lang="es-ES" sz="1800" b="1" smtClean="0">
                <a:solidFill>
                  <a:schemeClr val="bg1"/>
                </a:solidFill>
              </a:rPr>
              <a:t>Tel: +34 670 212 285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a-ES" sz="1800" smtClean="0">
              <a:solidFill>
                <a:schemeClr val="bg1"/>
              </a:solidFill>
            </a:endParaRPr>
          </a:p>
        </p:txBody>
      </p:sp>
      <p:pic>
        <p:nvPicPr>
          <p:cNvPr id="3379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2836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5 Rectángulo"/>
          <p:cNvSpPr>
            <a:spLocks noChangeArrowheads="1"/>
          </p:cNvSpPr>
          <p:nvPr/>
        </p:nvSpPr>
        <p:spPr bwMode="auto">
          <a:xfrm>
            <a:off x="5786438" y="1643063"/>
            <a:ext cx="30003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a-ES" sz="2800" b="1">
                <a:solidFill>
                  <a:schemeClr val="accent2"/>
                </a:solidFill>
              </a:rPr>
              <a:t>INSCRIPCIONES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irador">
  <a:themeElements>
    <a:clrScheme name="Mirador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Mirador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irador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Mirador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282</TotalTime>
  <Words>375</Words>
  <Application>Microsoft Office PowerPoint</Application>
  <PresentationFormat>On-screen Show (4:3)</PresentationFormat>
  <Paragraphs>132</Paragraphs>
  <Slides>19</Slides>
  <Notes>1</Notes>
  <HiddenSlides>0</HiddenSlides>
  <MMClips>0</MMClips>
  <ScaleCrop>false</ScaleCrop>
  <HeadingPairs>
    <vt:vector size="6" baseType="variant">
      <vt:variant>
        <vt:lpstr>Tipus de lletra utilitzats</vt:lpstr>
      </vt:variant>
      <vt:variant>
        <vt:i4>7</vt:i4>
      </vt:variant>
      <vt:variant>
        <vt:lpstr>Plantilla de disseny</vt:lpstr>
      </vt:variant>
      <vt:variant>
        <vt:i4>7</vt:i4>
      </vt:variant>
      <vt:variant>
        <vt:lpstr>Títols de les diapositives</vt:lpstr>
      </vt:variant>
      <vt:variant>
        <vt:i4>19</vt:i4>
      </vt:variant>
    </vt:vector>
  </HeadingPairs>
  <TitlesOfParts>
    <vt:vector size="33" baseType="lpstr">
      <vt:lpstr>Arial</vt:lpstr>
      <vt:lpstr>Century Schoolbook</vt:lpstr>
      <vt:lpstr>Wingdings</vt:lpstr>
      <vt:lpstr>Wingdings 2</vt:lpstr>
      <vt:lpstr>Calibri</vt:lpstr>
      <vt:lpstr>Castellar</vt:lpstr>
      <vt:lpstr>Aharoni</vt:lpstr>
      <vt:lpstr>Mirador</vt:lpstr>
      <vt:lpstr>Mirador</vt:lpstr>
      <vt:lpstr>Mirador</vt:lpstr>
      <vt:lpstr>Mirador</vt:lpstr>
      <vt:lpstr>Mirador</vt:lpstr>
      <vt:lpstr>Mirador</vt:lpstr>
      <vt:lpstr>Mirador</vt:lpstr>
      <vt:lpstr>Interactores estudio     STAGE   INTERNACIONAL   DE  TEATRO</vt:lpstr>
      <vt:lpstr>LANZAROTE:  Del  5  al  30  de  Julio 2010</vt:lpstr>
      <vt:lpstr>Los  clásicos  del  siglo  de  oro  en  castellano  e  inglés. Una  lucha  de  esgrima  entre    grandes  pedagogías.</vt:lpstr>
      <vt:lpstr>Diapositiva 4</vt:lpstr>
      <vt:lpstr>Stanislavski  -   Meissner</vt:lpstr>
      <vt:lpstr>OBJETIVOS  </vt:lpstr>
      <vt:lpstr>Diapositiva 7</vt:lpstr>
      <vt:lpstr>OBJETIVOS  </vt:lpstr>
      <vt:lpstr>OBJETIVOS</vt:lpstr>
      <vt:lpstr>ESPACIO</vt:lpstr>
      <vt:lpstr>Diapositiva 11</vt:lpstr>
      <vt:lpstr>Diapositiva 12</vt:lpstr>
      <vt:lpstr>interactoresestudio  presenta:</vt:lpstr>
      <vt:lpstr>interactoresestudio  presenta:</vt:lpstr>
      <vt:lpstr>interactoresestudio  presenta:</vt:lpstr>
      <vt:lpstr>interactoresestudio  presenta: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Interactores estudio  presenta:   STAGE   INTERNACIONAL   DE  TEATRO</dc:title>
  <dc:creator>PERCUMANIA</dc:creator>
  <cp:lastModifiedBy>Particular</cp:lastModifiedBy>
  <cp:revision>33</cp:revision>
  <dcterms:created xsi:type="dcterms:W3CDTF">2010-05-01T01:06:10Z</dcterms:created>
  <dcterms:modified xsi:type="dcterms:W3CDTF">2010-05-02T14:49:36Z</dcterms:modified>
</cp:coreProperties>
</file>